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12" r:id="rId2"/>
    <p:sldId id="313" r:id="rId3"/>
    <p:sldId id="306" r:id="rId4"/>
    <p:sldId id="262" r:id="rId5"/>
    <p:sldId id="285" r:id="rId6"/>
    <p:sldId id="286" r:id="rId7"/>
    <p:sldId id="287" r:id="rId8"/>
    <p:sldId id="315" r:id="rId9"/>
    <p:sldId id="316" r:id="rId10"/>
    <p:sldId id="317" r:id="rId11"/>
    <p:sldId id="311" r:id="rId12"/>
    <p:sldId id="318" r:id="rId13"/>
    <p:sldId id="319" r:id="rId14"/>
    <p:sldId id="329" r:id="rId15"/>
    <p:sldId id="320" r:id="rId16"/>
    <p:sldId id="305" r:id="rId17"/>
    <p:sldId id="289" r:id="rId18"/>
    <p:sldId id="290" r:id="rId19"/>
    <p:sldId id="296" r:id="rId20"/>
    <p:sldId id="314" r:id="rId21"/>
    <p:sldId id="301" r:id="rId22"/>
    <p:sldId id="321" r:id="rId23"/>
    <p:sldId id="322" r:id="rId24"/>
    <p:sldId id="291" r:id="rId25"/>
    <p:sldId id="292" r:id="rId26"/>
    <p:sldId id="293" r:id="rId27"/>
    <p:sldId id="297" r:id="rId28"/>
    <p:sldId id="323" r:id="rId29"/>
    <p:sldId id="298" r:id="rId30"/>
    <p:sldId id="299" r:id="rId31"/>
    <p:sldId id="300" r:id="rId32"/>
    <p:sldId id="324" r:id="rId33"/>
    <p:sldId id="325" r:id="rId34"/>
    <p:sldId id="326" r:id="rId35"/>
    <p:sldId id="327" r:id="rId36"/>
    <p:sldId id="302" r:id="rId37"/>
    <p:sldId id="333" r:id="rId38"/>
    <p:sldId id="308" r:id="rId39"/>
    <p:sldId id="330" r:id="rId40"/>
    <p:sldId id="331" r:id="rId41"/>
    <p:sldId id="309" r:id="rId42"/>
    <p:sldId id="310" r:id="rId43"/>
    <p:sldId id="332" r:id="rId44"/>
    <p:sldId id="307" r:id="rId45"/>
    <p:sldId id="328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35"/>
    <a:srgbClr val="8BAAE1"/>
    <a:srgbClr val="FF4F4F"/>
    <a:srgbClr val="F2F2F2"/>
    <a:srgbClr val="F6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3" autoAdjust="0"/>
    <p:restoredTop sz="94660"/>
  </p:normalViewPr>
  <p:slideViewPr>
    <p:cSldViewPr snapToGrid="0">
      <p:cViewPr>
        <p:scale>
          <a:sx n="79" d="100"/>
          <a:sy n="79" d="100"/>
        </p:scale>
        <p:origin x="17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17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3BFA-B514-419B-B4ED-B038C5052617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4862-BE1D-4B97-89F5-A5F51F1C8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0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6733310"/>
            <a:ext cx="9144000" cy="141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92F9-EB42-417C-8916-27D07964CBD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nautil.us/issue/10/mergers--acquisiti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nautil.us/issue/30/identi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autil.us/issue/45/power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://nautil.us/issue/9/ti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hyperlink" Target="http://nautil.us/issue/33/attractio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nautil.us/issue/14/mut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638271" y="4563258"/>
            <a:ext cx="43215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Anticipation and change</a:t>
            </a:r>
          </a:p>
          <a:p>
            <a:pPr algn="r"/>
            <a:r>
              <a:rPr lang="en-US" sz="2000" b="1" dirty="0"/>
              <a:t>The WHY? of anticipation</a:t>
            </a:r>
          </a:p>
          <a:p>
            <a:pPr algn="r"/>
            <a:r>
              <a:rPr lang="en-US" sz="1600" dirty="0"/>
              <a:t>Prof. Dr. Mihai </a:t>
            </a:r>
            <a:r>
              <a:rPr lang="en-US" sz="1600" dirty="0" err="1"/>
              <a:t>Nadin</a:t>
            </a:r>
            <a:endParaRPr lang="en-US" sz="1600" dirty="0"/>
          </a:p>
          <a:p>
            <a:pPr algn="r"/>
            <a:r>
              <a:rPr lang="en-US" sz="1400" dirty="0"/>
              <a:t>www.nadin.ws</a:t>
            </a:r>
          </a:p>
        </p:txBody>
      </p:sp>
      <p:pic>
        <p:nvPicPr>
          <p:cNvPr id="9" name="Picture 8" descr="logo4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90" y="4451346"/>
            <a:ext cx="2124047" cy="12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5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2" y="1886307"/>
            <a:ext cx="8265226" cy="4132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636" y="1574071"/>
            <a:ext cx="2180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580"/>
              </a:spcAft>
            </a:pPr>
            <a:r>
              <a:rPr lang="en-US" sz="1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force of the universe</a:t>
            </a:r>
            <a:endParaRPr lang="en-US" sz="1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8520" y="1579646"/>
            <a:ext cx="2183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580"/>
              </a:spcAft>
            </a:pPr>
            <a:r>
              <a:rPr lang="en-US" sz="1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force of planets and stars</a:t>
            </a:r>
            <a:endParaRPr lang="en-US" sz="1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6039" y="5975869"/>
            <a:ext cx="1419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580"/>
              </a:spcAft>
            </a:pPr>
            <a:r>
              <a:rPr lang="en-US" sz="1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force of atoms</a:t>
            </a:r>
            <a:endParaRPr lang="en-US" sz="1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0562" y="5981444"/>
            <a:ext cx="1079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580"/>
              </a:spcAft>
            </a:pPr>
            <a:r>
              <a:rPr lang="en-US" sz="1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force of life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899066" y="448056"/>
            <a:ext cx="432020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Physics: forces of change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3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2749" y="1614944"/>
            <a:ext cx="7629876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Dynamics described in terms of matter particles exchanging gauge bosons (gluons, W and Z bosons, photons)</a:t>
            </a:r>
          </a:p>
          <a:p>
            <a:pPr lvl="0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Dynamics described in terms of machine functioning</a:t>
            </a:r>
          </a:p>
          <a:p>
            <a:pPr lvl="0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Aft>
                <a:spcPts val="8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Dynamics described in terms of chemical processes</a:t>
            </a:r>
          </a:p>
          <a:p>
            <a:pPr marL="285750" lvl="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Chemical interaction/processes: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99066" y="448056"/>
            <a:ext cx="381543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Descriptions of change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707" y="5050299"/>
            <a:ext cx="2304585" cy="129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80545" y="368287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3888" lvl="1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Ionic forces</a:t>
            </a:r>
          </a:p>
          <a:p>
            <a:pPr marL="623888" lvl="1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Hydrogen bonding</a:t>
            </a:r>
          </a:p>
          <a:p>
            <a:pPr marL="623888" lvl="1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Dispersion forces</a:t>
            </a:r>
          </a:p>
          <a:p>
            <a:pPr marL="623888" lvl="1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Van der Waals – dipole interactions</a:t>
            </a:r>
          </a:p>
        </p:txBody>
      </p:sp>
    </p:spTree>
    <p:extLst>
      <p:ext uri="{BB962C8B-B14F-4D97-AF65-F5344CB8AC3E}">
        <p14:creationId xmlns:p14="http://schemas.microsoft.com/office/powerpoint/2010/main" val="359515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066" y="4321623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Francis Crick, co-discoverer of DNA: "You, your joys and your sorrows, your memories and your ambitions, your sense of personal identity and free will, are in fact no more than the </a:t>
            </a:r>
            <a:r>
              <a:rPr lang="en-US" dirty="0" err="1"/>
              <a:t>behaviour</a:t>
            </a:r>
            <a:r>
              <a:rPr lang="en-US" dirty="0"/>
              <a:t> of a vast assembly of nerve cells and their associated molecules."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22" y="3567186"/>
            <a:ext cx="1609669" cy="25087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9067" y="2493208"/>
            <a:ext cx="6936524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i="1" dirty="0"/>
              <a:t>Life is physics: evolution as a collective phenomenon far from equilibrium</a:t>
            </a:r>
          </a:p>
          <a:p>
            <a:r>
              <a:rPr lang="en-US" dirty="0"/>
              <a:t>Nigel </a:t>
            </a:r>
            <a:r>
              <a:rPr lang="en-US" dirty="0" err="1"/>
              <a:t>Goldenfeld</a:t>
            </a:r>
            <a:r>
              <a:rPr lang="en-US" dirty="0"/>
              <a:t>, Carl </a:t>
            </a:r>
            <a:r>
              <a:rPr lang="en-US" dirty="0" err="1"/>
              <a:t>Woese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99066" y="448056"/>
            <a:ext cx="381543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Reductionism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4" y="1621803"/>
            <a:ext cx="4356410" cy="8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25408" y="1685583"/>
            <a:ext cx="725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Physical forces in myelination and repair: a question of balance? </a:t>
            </a:r>
          </a:p>
          <a:p>
            <a:pPr lvl="0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Nina G Bauer and Charles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ffrench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-Constant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J Biol. 2009; 8(8): 78. Sep 25, 2009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2" y="448056"/>
            <a:ext cx="629125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Reductionist contamination - examples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5408" y="4615755"/>
            <a:ext cx="5935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Forces between Humans and How Humans Attract and Repel Each Other Based on Their Social Interactions in an Online World 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Stefan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Thurner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Benedikt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Fuchs; plos.org, July 21, 2015</a:t>
            </a:r>
            <a:endParaRPr lang="en-US" sz="120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409" y="3694388"/>
            <a:ext cx="5935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forces regulate plant development and morphogenesis 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Arun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Sampathkumar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 Yan, Pawel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Krupinski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Elliot M.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Meyerowitz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Biol. 24(10): R475–R483. May 19,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5408" y="2592077"/>
            <a:ext cx="60604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forces during collective cell migration 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Xavier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Trepat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Michael R. Wasserman, Thomas E.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Angelini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Emil Millet, David A.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Weitz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James P. Butler &amp; Jeffrey J.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Fredberg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Nature Physics 5, 426 - 430; May 3 2009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omed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0" y="1890903"/>
            <a:ext cx="1241350" cy="2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2" y="2783309"/>
            <a:ext cx="1008402" cy="554621"/>
          </a:xfrm>
          <a:prstGeom prst="rect">
            <a:avLst/>
          </a:prstGeom>
        </p:spPr>
      </p:pic>
      <p:pic>
        <p:nvPicPr>
          <p:cNvPr id="34" name="Picture 33" descr="PL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2" y="4784917"/>
            <a:ext cx="1241350" cy="39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2" y="3979440"/>
            <a:ext cx="1260966" cy="1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3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382" y="1940229"/>
            <a:ext cx="6398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physics of hearing will not explain anticipatory hearing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1" y="448056"/>
            <a:ext cx="845937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limits of reductionism – a Nobel prize example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6" y="2471486"/>
            <a:ext cx="6692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2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2" y="448056"/>
            <a:ext cx="561193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make-up of the human being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382" y="1773044"/>
            <a:ext cx="7418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takes about 60 trillion atoms to make a human cell, 100 trillion cells to make a person, and 108 billion people have lived so far to build modern society.</a:t>
            </a:r>
          </a:p>
          <a:p>
            <a:endParaRPr lang="en-US" dirty="0"/>
          </a:p>
          <a:p>
            <a:r>
              <a:rPr lang="en-US" dirty="0"/>
              <a:t>Continuous cell renewal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5899" y="3449228"/>
            <a:ext cx="3295626" cy="1862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24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382" y="1700571"/>
            <a:ext cx="36951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Living – non-living interaction different from living – living</a:t>
            </a:r>
          </a:p>
          <a:p>
            <a:pPr marL="285750" lvl="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neural specialization</a:t>
            </a:r>
          </a:p>
          <a:p>
            <a:pPr marL="285750" lvl="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behavioral patterns at all levels of the living (plants, animals, insects, etc.)</a:t>
            </a:r>
          </a:p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2" y="448056"/>
            <a:ext cx="4958711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Perception of the non-living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91" y="1681504"/>
            <a:ext cx="2829711" cy="210031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72053" y="4755212"/>
            <a:ext cx="7000177" cy="1580461"/>
            <a:chOff x="778027" y="4259767"/>
            <a:chExt cx="7583317" cy="17121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429" y="4352865"/>
              <a:ext cx="1530576" cy="16147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610" y="4352864"/>
              <a:ext cx="1819127" cy="16190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27" y="4259767"/>
              <a:ext cx="1237577" cy="170785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097" y="4348663"/>
              <a:ext cx="1624530" cy="16190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26" y="4348663"/>
              <a:ext cx="1145218" cy="161475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654" y="3964070"/>
            <a:ext cx="514310" cy="508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9142" y="3874570"/>
            <a:ext cx="3184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Category-Specific Organization in the Human Brain Does Not Require Visual Experience, Mahon et al, Aug 13 2009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7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0382" y="2500106"/>
            <a:ext cx="2738416" cy="51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The Living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382" y="4583669"/>
            <a:ext cx="2738416" cy="51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The non-living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3202" y="2182503"/>
            <a:ext cx="2738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Anticipatory</a:t>
            </a:r>
          </a:p>
          <a:p>
            <a:r>
              <a:rPr lang="en-US" dirty="0" err="1"/>
              <a:t>Heterogenous</a:t>
            </a:r>
            <a:endParaRPr lang="en-US" dirty="0"/>
          </a:p>
          <a:p>
            <a:r>
              <a:rPr lang="en-US" dirty="0"/>
              <a:t>Purposeful</a:t>
            </a:r>
          </a:p>
          <a:p>
            <a:r>
              <a:rPr lang="en-US" dirty="0"/>
              <a:t>Non-deterministic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3202" y="4261067"/>
            <a:ext cx="2738416" cy="16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Reactive</a:t>
            </a:r>
          </a:p>
          <a:p>
            <a:r>
              <a:rPr lang="en-US" dirty="0"/>
              <a:t>Homogenous</a:t>
            </a:r>
          </a:p>
          <a:p>
            <a:r>
              <a:rPr lang="en-US" dirty="0"/>
              <a:t>Purpose-free</a:t>
            </a:r>
          </a:p>
          <a:p>
            <a:r>
              <a:rPr lang="en-US" dirty="0"/>
              <a:t>Deterministic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2567482" y="1935371"/>
            <a:ext cx="77450" cy="164563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2567482" y="4018934"/>
            <a:ext cx="77450" cy="164563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78" y="2034218"/>
            <a:ext cx="3453952" cy="1480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79" y="4073088"/>
            <a:ext cx="3453951" cy="14802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Distinctions – Empirical evidence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3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574071"/>
            <a:ext cx="7920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The non-living:  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change described through the laws of physics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382" y="4247295"/>
            <a:ext cx="7161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The living:         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Evolution as the record of change at the species level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            Life and death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            Reproduction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            Goal oriented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            Awareness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16648" y="2462316"/>
            <a:ext cx="3219676" cy="1194881"/>
            <a:chOff x="2674692" y="2139920"/>
            <a:chExt cx="4084295" cy="15157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377" y="2139920"/>
              <a:ext cx="2019610" cy="15147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692" y="2140969"/>
              <a:ext cx="2019609" cy="151470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657656" y="2266914"/>
            <a:ext cx="997105" cy="1785114"/>
            <a:chOff x="5829300" y="2048843"/>
            <a:chExt cx="997105" cy="1785114"/>
          </a:xfrm>
        </p:grpSpPr>
        <p:sp>
          <p:nvSpPr>
            <p:cNvPr id="17" name="Rectangle 16"/>
            <p:cNvSpPr/>
            <p:nvPr/>
          </p:nvSpPr>
          <p:spPr>
            <a:xfrm>
              <a:off x="5838394" y="2048843"/>
              <a:ext cx="7948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Galileo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56813" y="2511713"/>
              <a:ext cx="7948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Newton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6813" y="3057350"/>
              <a:ext cx="7948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Einstein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29300" y="3556958"/>
              <a:ext cx="9971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Schrödinger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70043" y="2115009"/>
            <a:ext cx="1731157" cy="2028817"/>
            <a:chOff x="6741687" y="1896938"/>
            <a:chExt cx="1731157" cy="2028817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741687" y="2937721"/>
              <a:ext cx="815944" cy="533502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741687" y="2472283"/>
              <a:ext cx="815944" cy="343900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745610" y="1896938"/>
              <a:ext cx="815944" cy="540040"/>
            </a:xfrm>
            <a:prstGeom prst="rect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687" y="3492966"/>
              <a:ext cx="1731157" cy="43278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0" y="-25902"/>
            <a:ext cx="9143999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Nomothetic and idiographic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1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562094"/>
            <a:ext cx="6683387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future state of a physical (non-living) system can be described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800"/>
              </a:spcAft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800"/>
              </a:spcAft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future state of a living system can be subject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 action within the system (autonomic function)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expectation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guessing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intuition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foresight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insight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89848" y="1895708"/>
            <a:ext cx="3734054" cy="1146501"/>
            <a:chOff x="3323497" y="1860395"/>
            <a:chExt cx="4258711" cy="13075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159" y="1932229"/>
              <a:ext cx="556014" cy="11639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497" y="1860395"/>
              <a:ext cx="1581763" cy="13075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985" y="1969049"/>
              <a:ext cx="1944223" cy="119893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282355" y="4638675"/>
            <a:ext cx="3741210" cy="767288"/>
            <a:chOff x="3083631" y="4665076"/>
            <a:chExt cx="4498089" cy="9225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631" y="4883348"/>
              <a:ext cx="1957627" cy="5807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928" y="4665076"/>
              <a:ext cx="1372792" cy="9225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602" y="4665984"/>
              <a:ext cx="1089587" cy="9207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Distinctions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9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638271" y="4563258"/>
            <a:ext cx="43215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Anticipation and change</a:t>
            </a:r>
          </a:p>
          <a:p>
            <a:pPr algn="r"/>
            <a:r>
              <a:rPr lang="en-US" sz="2000" b="1" dirty="0"/>
              <a:t>The WHY? of anticipation</a:t>
            </a:r>
          </a:p>
          <a:p>
            <a:pPr algn="r"/>
            <a:r>
              <a:rPr lang="en-US" sz="1600" dirty="0"/>
              <a:t>Prof. Dr. Mihai </a:t>
            </a:r>
            <a:r>
              <a:rPr lang="en-US" sz="1600" dirty="0" err="1"/>
              <a:t>Nadin</a:t>
            </a:r>
            <a:endParaRPr lang="en-US" sz="1600" dirty="0"/>
          </a:p>
          <a:p>
            <a:pPr algn="r"/>
            <a:r>
              <a:rPr lang="en-US" sz="1400" dirty="0"/>
              <a:t>www.nadin.ws</a:t>
            </a:r>
          </a:p>
        </p:txBody>
      </p:sp>
      <p:pic>
        <p:nvPicPr>
          <p:cNvPr id="9" name="Picture 8" descr="logo4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90" y="4451346"/>
            <a:ext cx="2124047" cy="1281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206"/>
            <a:ext cx="9144000" cy="22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6695" y="-25902"/>
            <a:ext cx="7354036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9596" y="1574071"/>
            <a:ext cx="7568232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dynamics of the living is not reducible to that of the physics of forces, state of machines, chemical reactions</a:t>
            </a:r>
          </a:p>
          <a:p>
            <a:pPr marL="285750" lvl="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Change of/in the living subsumes change of its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physico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-chemical substratum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37" y="2655492"/>
            <a:ext cx="4257099" cy="3219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54" y="2667471"/>
            <a:ext cx="1758087" cy="3223159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Mind over matter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7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749354"/>
            <a:ext cx="6855942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non-living                to know is to predict, capture dynamics in form of law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living	        to know is to understand how change affects life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9029" y="1888986"/>
            <a:ext cx="1110151" cy="476330"/>
            <a:chOff x="1652013" y="1574071"/>
            <a:chExt cx="1110151" cy="47633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57314" y="1574071"/>
              <a:ext cx="704850" cy="109538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52013" y="1940863"/>
              <a:ext cx="704850" cy="109538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Change – interface to future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350" y="3082297"/>
            <a:ext cx="2426133" cy="137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900382" y="2994304"/>
            <a:ext cx="427480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Knowledge of anticipation expressed in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empirical observation: record of behavior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understanding of the holistic nature of change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awareness of interactions</a:t>
            </a:r>
          </a:p>
        </p:txBody>
      </p:sp>
    </p:spTree>
    <p:extLst>
      <p:ext uri="{BB962C8B-B14F-4D97-AF65-F5344CB8AC3E}">
        <p14:creationId xmlns:p14="http://schemas.microsoft.com/office/powerpoint/2010/main" val="16028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0382" y="1795347"/>
            <a:ext cx="7718461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Preservation of life—analogous to the physical law of preservation of energy</a:t>
            </a:r>
          </a:p>
          <a:p>
            <a:pPr>
              <a:spcAft>
                <a:spcPts val="800"/>
              </a:spcAft>
            </a:pPr>
            <a:r>
              <a:rPr lang="en-US" dirty="0"/>
              <a:t>Vis viva—living force—defined by Leibniz as the conservation of kinetic energy principle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6" y="3391940"/>
            <a:ext cx="1346101" cy="863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Anticipation is definitory of life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00381" y="4933073"/>
            <a:ext cx="7718461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living: adaptive embodied matter changing as a result of interactions (endogenous and exogenous) </a:t>
            </a:r>
          </a:p>
          <a:p>
            <a:r>
              <a:rPr lang="en-US" dirty="0"/>
              <a:t>Preservation of life—endogenous processes (metabolism and self-repair), exogenous (adaptivity)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9" y="2846917"/>
            <a:ext cx="1572461" cy="195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0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Examples of anticipation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506" y="1604735"/>
            <a:ext cx="4709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Cellular memory hints at the origins of intelligence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Philip Ball; Nature 451, 385; January 23, 2008.</a:t>
            </a:r>
            <a:endParaRPr lang="en-US" sz="12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3" y="2390514"/>
            <a:ext cx="1349586" cy="1095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0381" y="5643291"/>
            <a:ext cx="802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Anticipatory brain activity predicts the success or failure of subsequent emotion regulation.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Bryan T. Denny et al;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Cogn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Affect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Neurosci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9(4):403-11. April 2014.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381" y="3722244"/>
            <a:ext cx="7552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 musician's brain as a model of neuroplasticity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Thomas F.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Münte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Eckart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Altenmüller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&amp; Lutz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Jäncke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; Nature Reviews Neuroscience 3, 473-478; June 2002.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42379" y="2362486"/>
            <a:ext cx="3481988" cy="1307115"/>
            <a:chOff x="797869" y="2379554"/>
            <a:chExt cx="6721372" cy="25231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02" y="2379554"/>
              <a:ext cx="3992339" cy="25231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69" y="2454939"/>
              <a:ext cx="2996889" cy="227763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914506" y="4324033"/>
            <a:ext cx="6601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 cortical layers are activated directly by thalamus 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Christine M. Constantinople and Randy M. Bruno; Science. 340(6140):1591-4; June 28, 2013.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4506" y="4948374"/>
            <a:ext cx="75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Shifting mirrors: adaptive changes in retinal reflections to winter darkness in Arctic reindeer.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Karl-Arne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Stokkan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al; Royal Society Publishing; October 30, 2013.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01" y="1781064"/>
            <a:ext cx="1052937" cy="19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1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8447" y="2433539"/>
            <a:ext cx="3741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Each observation (casual, intentional, measurement, etc.) changes the observer and the observed world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8446" y="3756978"/>
            <a:ext cx="3370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recursive nature of observation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3" y="1839949"/>
            <a:ext cx="4150403" cy="3880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Taking in the world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01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660820"/>
            <a:ext cx="6414658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Life is maintained or ended through interaction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Action for preserving life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Expression of the whole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living is necessarily anticipatory at all its levels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molecular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tissue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organ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organism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species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20" y="3167626"/>
            <a:ext cx="3245678" cy="1601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Characteristics of anticipatory processes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83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9" y="3079595"/>
            <a:ext cx="1200649" cy="1200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95" y="3036376"/>
            <a:ext cx="1930572" cy="1003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6432" y="4359329"/>
            <a:ext cx="657229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Current state is always MULTISTATE</a:t>
            </a:r>
          </a:p>
          <a:p>
            <a:pPr algn="just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long tail of the living. The beginning of life is stamped on its present and future. </a:t>
            </a:r>
          </a:p>
          <a:p>
            <a:pPr algn="just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Giuseppe Longo: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How Future Depends on Past and Rare Events in Systems of Life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Foundations of Science, 2017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0382" y="1601910"/>
            <a:ext cx="4881782" cy="1192503"/>
            <a:chOff x="900382" y="1594430"/>
            <a:chExt cx="4881782" cy="1192503"/>
          </a:xfrm>
        </p:grpSpPr>
        <p:grpSp>
          <p:nvGrpSpPr>
            <p:cNvPr id="8" name="Group 7"/>
            <p:cNvGrpSpPr/>
            <p:nvPr/>
          </p:nvGrpSpPr>
          <p:grpSpPr>
            <a:xfrm>
              <a:off x="900382" y="1594430"/>
              <a:ext cx="4156089" cy="1004444"/>
              <a:chOff x="2444062" y="56137"/>
              <a:chExt cx="4156089" cy="10044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44062" y="56137"/>
                <a:ext cx="4028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Non-living:       x(t)  =    ƒ(x(t-1),    x(t))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456068" y="691249"/>
                <a:ext cx="4144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Living:         x(t) =  ƒ(x(t-1), x(t),   x(t+1))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655439" y="1848251"/>
              <a:ext cx="41267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current state      previous state      current state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72735" y="2509934"/>
              <a:ext cx="41267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  current state          past states       possible future states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A system’s view of dynamics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17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609012"/>
            <a:ext cx="8118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Interactions characteristic of the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physico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-chemical apply to all there is embodied in matter. They are subject to the principles of energy conservation.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9132" y="5435643"/>
            <a:ext cx="7327805" cy="338554"/>
            <a:chOff x="-2737195" y="5540550"/>
            <a:chExt cx="7327805" cy="338554"/>
          </a:xfrm>
        </p:grpSpPr>
        <p:sp>
          <p:nvSpPr>
            <p:cNvPr id="11" name="Rectangle 10"/>
            <p:cNvSpPr/>
            <p:nvPr/>
          </p:nvSpPr>
          <p:spPr>
            <a:xfrm>
              <a:off x="-2032345" y="5540550"/>
              <a:ext cx="66229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Long tail influences: (nausea               associated with sense of balance)</a:t>
              </a: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-2737195" y="5670447"/>
              <a:ext cx="704850" cy="109538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27331" y="5670447"/>
              <a:ext cx="704850" cy="109538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64074" y="2976681"/>
            <a:ext cx="18218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Newton’s laws apply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46305" y="5783289"/>
            <a:ext cx="3574706" cy="338554"/>
            <a:chOff x="-4445039" y="4676309"/>
            <a:chExt cx="3574706" cy="338554"/>
          </a:xfrm>
        </p:grpSpPr>
        <p:sp>
          <p:nvSpPr>
            <p:cNvPr id="12" name="Rectangle 11"/>
            <p:cNvSpPr/>
            <p:nvPr/>
          </p:nvSpPr>
          <p:spPr>
            <a:xfrm>
              <a:off x="-4445039" y="4676309"/>
              <a:ext cx="35747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nausea               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nausia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              ship</a:t>
              </a: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-3639765" y="4817223"/>
              <a:ext cx="704850" cy="109538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-2205812" y="4820761"/>
              <a:ext cx="704850" cy="109538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671618" y="2679452"/>
            <a:ext cx="18143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Changed female body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D76EFB-9EDC-48F1-B05F-C16CFDA7DA12}"/>
              </a:ext>
            </a:extLst>
          </p:cNvPr>
          <p:cNvGrpSpPr/>
          <p:nvPr/>
        </p:nvGrpSpPr>
        <p:grpSpPr>
          <a:xfrm>
            <a:off x="906695" y="2683511"/>
            <a:ext cx="4198575" cy="2131902"/>
            <a:chOff x="906695" y="2683511"/>
            <a:chExt cx="4198575" cy="21319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95" y="2683511"/>
              <a:ext cx="4198575" cy="11420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972" y="3826008"/>
              <a:ext cx="4080020" cy="989405"/>
            </a:xfrm>
            <a:prstGeom prst="rect">
              <a:avLst/>
            </a:prstGeom>
          </p:spPr>
        </p:pic>
      </p:grpSp>
      <p:pic>
        <p:nvPicPr>
          <p:cNvPr id="19" name="Picture 18" descr="https://img.purch.com/h/1400/aHR0cDovL3d3dy5saXZlc2NpZW5jZS5jb20vaW1hZ2VzL2kvMDAwLzAwMi8yNjkvb3JpZ2luYWwvMDgwNTE2LW1vcm5pbmctc2lja25lc3MtMDIuanB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13" y="2730410"/>
            <a:ext cx="1424597" cy="202466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965215" y="4730828"/>
            <a:ext cx="7369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Elevated hormone levels including progesterone, </a:t>
            </a:r>
            <a:r>
              <a:rPr lang="en-US" sz="12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oestrogen</a:t>
            </a:r>
            <a:r>
              <a:rPr lang="en-US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human chorionic gonadotropin (HCG)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5215" y="24915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Nature's way of protecting the embryo or fetus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Life is the source of life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71618" y="3257919"/>
            <a:ext cx="18218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Anticipatory behavior compensates for gravity</a:t>
            </a:r>
          </a:p>
        </p:txBody>
      </p:sp>
    </p:spTree>
    <p:extLst>
      <p:ext uri="{BB962C8B-B14F-4D97-AF65-F5344CB8AC3E}">
        <p14:creationId xmlns:p14="http://schemas.microsoft.com/office/powerpoint/2010/main" val="2357515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562094"/>
            <a:ext cx="755329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Scientists Have Observed Epigenetic Memories Being Passed Down for 14 Generations</a:t>
            </a:r>
          </a:p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The past lives 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Epigenetic change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4" y="3655340"/>
            <a:ext cx="5958461" cy="24131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00382" y="2812047"/>
            <a:ext cx="765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Signe Dean, April 21 2017	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https://www.sciencealert.com/scientists-have-observed-epigenetic-memories-passed-down-for-14-generations</a:t>
            </a:r>
          </a:p>
        </p:txBody>
      </p:sp>
    </p:spTree>
    <p:extLst>
      <p:ext uri="{BB962C8B-B14F-4D97-AF65-F5344CB8AC3E}">
        <p14:creationId xmlns:p14="http://schemas.microsoft.com/office/powerpoint/2010/main" val="259417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4534937"/>
            <a:ext cx="5089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Anticipation: the current state depends upon previous states, current state, meaning of possible future states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Prediction: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does not cause change</a:t>
            </a:r>
          </a:p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Anticipation: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factor of 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6412" y="1641306"/>
            <a:ext cx="2325440" cy="13775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Domain of numbers/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description of quantities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5625" y="1638453"/>
            <a:ext cx="2325440" cy="13775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Domain of meaning/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description of significance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67411" y="3191817"/>
            <a:ext cx="2977275" cy="903968"/>
            <a:chOff x="3050904" y="2445514"/>
            <a:chExt cx="2977275" cy="903968"/>
          </a:xfrm>
        </p:grpSpPr>
        <p:sp>
          <p:nvSpPr>
            <p:cNvPr id="7" name="Text Box 54"/>
            <p:cNvSpPr txBox="1">
              <a:spLocks noChangeArrowheads="1"/>
            </p:cNvSpPr>
            <p:nvPr/>
          </p:nvSpPr>
          <p:spPr bwMode="auto">
            <a:xfrm>
              <a:off x="3050904" y="2569510"/>
              <a:ext cx="1532890" cy="68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In the living always both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 </a:t>
              </a:r>
            </a:p>
          </p:txBody>
        </p:sp>
        <p:sp>
          <p:nvSpPr>
            <p:cNvPr id="8" name="Text Box 55"/>
            <p:cNvSpPr txBox="1">
              <a:spLocks noChangeArrowheads="1"/>
            </p:cNvSpPr>
            <p:nvPr/>
          </p:nvSpPr>
          <p:spPr bwMode="auto">
            <a:xfrm>
              <a:off x="4867127" y="2445514"/>
              <a:ext cx="1161052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quantity</a:t>
              </a:r>
            </a:p>
          </p:txBody>
        </p:sp>
        <p:sp>
          <p:nvSpPr>
            <p:cNvPr id="9" name="Text Box 56"/>
            <p:cNvSpPr txBox="1">
              <a:spLocks noChangeArrowheads="1"/>
            </p:cNvSpPr>
            <p:nvPr/>
          </p:nvSpPr>
          <p:spPr bwMode="auto">
            <a:xfrm>
              <a:off x="4867127" y="2968482"/>
              <a:ext cx="100413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meaning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338367" y="2724914"/>
              <a:ext cx="490855" cy="127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346622" y="3029714"/>
              <a:ext cx="482600" cy="127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Significance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9980" y="4620364"/>
            <a:ext cx="2190750" cy="1237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75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4535" y="3314602"/>
            <a:ext cx="4195086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Defining the knowledge domain</a:t>
            </a:r>
          </a:p>
          <a:p>
            <a:pPr marL="346075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change</a:t>
            </a:r>
          </a:p>
          <a:p>
            <a:pPr marL="346075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 second Cartesian revolution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Complementarity at work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 program for action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9144000" cy="22990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19496" y="3314602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19495" y="4382807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9494" y="4748623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19493" y="5117260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6569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0382" y="1658337"/>
            <a:ext cx="6691281" cy="4237057"/>
            <a:chOff x="1645895" y="1703270"/>
            <a:chExt cx="6691281" cy="4237057"/>
          </a:xfrm>
        </p:grpSpPr>
        <p:sp>
          <p:nvSpPr>
            <p:cNvPr id="4" name="Rectangle 3"/>
            <p:cNvSpPr/>
            <p:nvPr/>
          </p:nvSpPr>
          <p:spPr>
            <a:xfrm>
              <a:off x="1645895" y="1703270"/>
              <a:ext cx="6691281" cy="423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Causality and anticipation</a:t>
              </a: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— deterministic — cause 	       change</a:t>
              </a: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— non-deterministic — cause 		</a:t>
              </a: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Non-living: 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data well defined</a:t>
              </a:r>
            </a:p>
            <a:p>
              <a:pPr>
                <a:spcAft>
                  <a:spcPts val="800"/>
                </a:spcAft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Living: 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data ill defined; ambiguity</a:t>
              </a: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56838" y="2332002"/>
              <a:ext cx="3567439" cy="2201296"/>
              <a:chOff x="3572744" y="2063061"/>
              <a:chExt cx="3567439" cy="2201296"/>
            </a:xfrm>
          </p:grpSpPr>
          <p:sp>
            <p:nvSpPr>
              <p:cNvPr id="12" name="Text Box 65"/>
              <p:cNvSpPr txBox="1"/>
              <p:nvPr/>
            </p:nvSpPr>
            <p:spPr>
              <a:xfrm>
                <a:off x="4734343" y="2389953"/>
                <a:ext cx="2405840" cy="1874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Segoe UI" panose="020B0502040204020203" pitchFamily="34" charset="0"/>
                    <a:ea typeface="MS Mincho" panose="02020609040205080304" pitchFamily="49" charset="-128"/>
                    <a:cs typeface="Segoe UI" panose="020B0502040204020203" pitchFamily="34" charset="0"/>
                  </a:rPr>
                  <a:t>multitude of possible outcomes</a:t>
                </a:r>
              </a:p>
              <a:p>
                <a:pPr marL="285750" marR="0" lvl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Segoe UI" panose="020B0502040204020203" pitchFamily="34" charset="0"/>
                    <a:ea typeface="MS Mincho" panose="02020609040205080304" pitchFamily="49" charset="-128"/>
                    <a:cs typeface="Segoe UI" panose="020B0502040204020203" pitchFamily="34" charset="0"/>
                  </a:rPr>
                  <a:t>immediate change</a:t>
                </a:r>
              </a:p>
              <a:p>
                <a:pPr marL="285750" marR="0" lvl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Segoe UI" panose="020B0502040204020203" pitchFamily="34" charset="0"/>
                    <a:ea typeface="MS Mincho" panose="02020609040205080304" pitchFamily="49" charset="-128"/>
                    <a:cs typeface="Segoe UI" panose="020B0502040204020203" pitchFamily="34" charset="0"/>
                  </a:rPr>
                  <a:t>delayed change</a:t>
                </a:r>
              </a:p>
              <a:p>
                <a:pPr marL="285750" marR="0" lvl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Segoe UI" panose="020B0502040204020203" pitchFamily="34" charset="0"/>
                    <a:ea typeface="MS Mincho" panose="02020609040205080304" pitchFamily="49" charset="-128"/>
                    <a:cs typeface="Segoe UI" panose="020B0502040204020203" pitchFamily="34" charset="0"/>
                  </a:rPr>
                  <a:t>no change</a:t>
                </a: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572744" y="2063061"/>
                <a:ext cx="704850" cy="109538"/>
              </a:xfrm>
              <a:prstGeom prst="rect">
                <a:avLst/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Times New Roman" charset="0"/>
                  <a:buNone/>
                  <a:defRPr/>
                </a:pPr>
                <a:endParaRPr lang="en-US" sz="1600"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4029493" y="2539187"/>
                <a:ext cx="704850" cy="109538"/>
              </a:xfrm>
              <a:prstGeom prst="rect">
                <a:avLst/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Times New Roman" charset="0"/>
                  <a:buNone/>
                  <a:defRPr/>
                </a:pPr>
                <a:endParaRPr lang="en-US" sz="1600"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Determinism vs. non-determinism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1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555" y="1809544"/>
            <a:ext cx="510298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>
              <a:spcAft>
                <a:spcPts val="800"/>
              </a:spcAft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Decidable: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descriptions of change in </a:t>
            </a:r>
            <a:r>
              <a:rPr lang="en-US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physico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-chemical</a:t>
            </a:r>
          </a:p>
          <a:p>
            <a:pPr marL="1371600" indent="-1371600">
              <a:spcAft>
                <a:spcPts val="800"/>
              </a:spcAft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Undecidable: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descriptions of change in the  living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0" y="4278119"/>
            <a:ext cx="4630526" cy="12039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6783" y="5353867"/>
            <a:ext cx="5111512" cy="390628"/>
            <a:chOff x="1994589" y="5402463"/>
            <a:chExt cx="5111512" cy="390628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994589" y="5402463"/>
              <a:ext cx="2643190" cy="3906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Newtonian physics - decidable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4101981" y="5413298"/>
              <a:ext cx="3004120" cy="379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Dynamics of living - undecidable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68861" y="3541882"/>
            <a:ext cx="38401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Anticipation is couched in G-complexity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8861" y="2599868"/>
            <a:ext cx="4130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An object of knowledge inquiry is decidable if it can be fully and consistently described. Change above the G-complexity threshold is undecidable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15888" y="1831386"/>
            <a:ext cx="3600570" cy="3878896"/>
            <a:chOff x="6255436" y="1889772"/>
            <a:chExt cx="2019324" cy="2128299"/>
          </a:xfrm>
        </p:grpSpPr>
        <p:grpSp>
          <p:nvGrpSpPr>
            <p:cNvPr id="15" name="Group 14"/>
            <p:cNvGrpSpPr/>
            <p:nvPr/>
          </p:nvGrpSpPr>
          <p:grpSpPr>
            <a:xfrm>
              <a:off x="6558092" y="2056749"/>
              <a:ext cx="1404993" cy="1820057"/>
              <a:chOff x="6048646" y="1253034"/>
              <a:chExt cx="1724269" cy="2233650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6048646" y="2368873"/>
                <a:ext cx="1724269" cy="1117811"/>
              </a:xfrm>
              <a:prstGeom prst="rect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Times New Roman" charset="0"/>
                  <a:buNone/>
                  <a:defRPr/>
                </a:pPr>
                <a:endParaRPr lang="en-US"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6048646" y="1253034"/>
                <a:ext cx="1724269" cy="1083088"/>
              </a:xfrm>
              <a:prstGeom prst="rect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Times New Roman" charset="0"/>
                  <a:buNone/>
                  <a:defRPr/>
                </a:pPr>
                <a:endParaRPr lang="en-US"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255436" y="1889772"/>
              <a:ext cx="2019324" cy="177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/>
              </a:pPr>
              <a:r>
                <a:rPr lang="en-US" sz="1500" dirty="0">
                  <a:solidFill>
                    <a:srgbClr val="000000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rPr>
                <a:t>Complicated, </a:t>
              </a:r>
              <a:r>
                <a:rPr lang="en-US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rPr>
                <a:t>Decideable</a:t>
              </a:r>
              <a:endParaRPr lang="en-US" sz="1500" dirty="0">
                <a:solidFill>
                  <a:srgbClr val="000000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02747" y="3840755"/>
              <a:ext cx="1942203" cy="177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/>
              </a:pPr>
              <a:r>
                <a:rPr lang="en-US" sz="1500" dirty="0">
                  <a:solidFill>
                    <a:srgbClr val="000000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rPr>
                <a:t>Complex, </a:t>
              </a:r>
              <a:r>
                <a:rPr lang="en-US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rPr>
                <a:t>Undecideable</a:t>
              </a:r>
              <a:endParaRPr lang="en-US" sz="1500" dirty="0">
                <a:solidFill>
                  <a:srgbClr val="000000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G-Complexity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85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Adaptive behavior results from learning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0383" y="1215482"/>
            <a:ext cx="736034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dirty="0"/>
              <a:t>Epigenetics and the evolution of instincts</a:t>
            </a:r>
          </a:p>
          <a:p>
            <a:r>
              <a:rPr lang="en-US" sz="1200" dirty="0"/>
              <a:t>Gene E. Robinson and Andrew B. Barron; Science. Vol. 356, Issue 6333, pp. 26-27. April 07, 2017.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Epigenetic processes based on learned beneficial behavior affect the DNA </a:t>
            </a:r>
          </a:p>
          <a:p>
            <a:pPr>
              <a:spcAft>
                <a:spcPts val="1000"/>
              </a:spcAft>
            </a:pPr>
            <a:r>
              <a:rPr lang="en-US" dirty="0"/>
              <a:t>DNA methylation, histone modifications, and noncoding RNAs as substratum for epigenetic induced changes</a:t>
            </a:r>
          </a:p>
          <a:p>
            <a:pPr>
              <a:spcAft>
                <a:spcPts val="1000"/>
              </a:spcAft>
            </a:pPr>
            <a:r>
              <a:rPr lang="en-US" dirty="0"/>
              <a:t>Plasticity precedes evolutionary adaptation</a:t>
            </a:r>
          </a:p>
          <a:p>
            <a:endParaRPr lang="en-US" dirty="0"/>
          </a:p>
        </p:txBody>
      </p:sp>
      <p:pic>
        <p:nvPicPr>
          <p:cNvPr id="3" name="Picture 2" descr="Embedd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76" y="2147476"/>
            <a:ext cx="3228853" cy="1927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86222" y="2147476"/>
            <a:ext cx="3874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Honey bees instinctively know how to use movements and sounds to communicate to their </a:t>
            </a:r>
            <a:r>
              <a:rPr lang="en-US" sz="1400" dirty="0" err="1"/>
              <a:t>hivemates</a:t>
            </a:r>
            <a:r>
              <a:rPr lang="en-US" sz="1400" dirty="0"/>
              <a:t> about the location and quality of flower patches in the environment.</a:t>
            </a:r>
          </a:p>
          <a:p>
            <a:endParaRPr lang="en-US" sz="1400" dirty="0"/>
          </a:p>
          <a:p>
            <a:r>
              <a:rPr lang="en-US" sz="1400" dirty="0"/>
              <a:t>Bottlenose dolphins know how to swim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6861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782620"/>
            <a:ext cx="73263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Learned and instinctive components of behavior are intertwined</a:t>
            </a:r>
          </a:p>
          <a:p>
            <a:pPr>
              <a:spcAft>
                <a:spcPts val="1200"/>
              </a:spcAft>
            </a:pPr>
            <a:r>
              <a:rPr lang="en-US" dirty="0"/>
              <a:t>Adaptive sex allocation in anticipation of changes in offspring mating opportunities.</a:t>
            </a:r>
          </a:p>
          <a:p>
            <a:pPr>
              <a:spcAft>
                <a:spcPts val="1200"/>
              </a:spcAft>
            </a:pPr>
            <a:r>
              <a:rPr lang="en-US" dirty="0"/>
              <a:t>Placebo—anticipation at work—non-deterministic</a:t>
            </a:r>
          </a:p>
          <a:p>
            <a:pPr>
              <a:spcAft>
                <a:spcPts val="1200"/>
              </a:spcAft>
            </a:pPr>
            <a:r>
              <a:rPr lang="en-US" dirty="0"/>
              <a:t>Self-delusion: in all possible situations (superstition, religion, science, politics, art, etc.)—powerful anticipations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Success and self-delusion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0920" y="4148533"/>
            <a:ext cx="2563743" cy="1448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74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Example of a learned response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52858" y="4851115"/>
            <a:ext cx="3523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Epigenetics and the evolution of instincts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Gene E. Robinson and Andrew B. Barron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Science. Vol. 356, Issue 6333, pp. 26-27; Apr 07, 2017</a:t>
            </a:r>
            <a:endParaRPr lang="en-US" sz="14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97" y="1624838"/>
            <a:ext cx="3015649" cy="1286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" y="3156979"/>
            <a:ext cx="3015423" cy="1216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1" y="4514980"/>
            <a:ext cx="3020185" cy="12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66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2465548"/>
            <a:ext cx="42572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analogy to hardware and software</a:t>
            </a:r>
          </a:p>
          <a:p>
            <a:pPr marL="461963" lvl="1" indent="-123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All causes begin at the lowest levels of structure in the universe: electrons, protons, etc.</a:t>
            </a:r>
          </a:p>
          <a:p>
            <a:pPr marL="461963" lvl="1" indent="-123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hardware is “animated” by the software. Higher level logic controls the lower level electrical events.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living: structured system—constrains the lower level interactions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Mind interaction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27" y="2358456"/>
            <a:ext cx="3227385" cy="29449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900382" y="5588638"/>
            <a:ext cx="7607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Living interactions ---among cells and among all components of the individual—represent the top-down process; physical and chemical interactions—bottom 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82" y="1488488"/>
            <a:ext cx="7251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George Ellis: The mind is not a physical entity, but it is causally effective </a:t>
            </a:r>
          </a:p>
        </p:txBody>
      </p:sp>
    </p:spTree>
    <p:extLst>
      <p:ext uri="{BB962C8B-B14F-4D97-AF65-F5344CB8AC3E}">
        <p14:creationId xmlns:p14="http://schemas.microsoft.com/office/powerpoint/2010/main" val="2872020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829" y="2350564"/>
            <a:ext cx="5397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Individualized health care —  a major social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Immunotherapy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Genetic healing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Prevention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22" y="1404794"/>
            <a:ext cx="1572455" cy="23626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0381" y="3766336"/>
            <a:ext cx="7190996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 and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less regulated a society, the higher the anticipatory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Regulation turns the living society into a machine with controls exercised through regulation.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From increased dependency to empowerment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81" y="1404794"/>
            <a:ext cx="5020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necessary anticipatory foundation of medicine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381" y="2012010"/>
            <a:ext cx="3496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From reactive to proactive medicine</a:t>
            </a:r>
          </a:p>
        </p:txBody>
      </p:sp>
    </p:spTree>
    <p:extLst>
      <p:ext uri="{BB962C8B-B14F-4D97-AF65-F5344CB8AC3E}">
        <p14:creationId xmlns:p14="http://schemas.microsoft.com/office/powerpoint/2010/main" val="4211629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480">
            <a:hlinkClick r:id="" action="ppaction://media"/>
            <a:extLst>
              <a:ext uri="{FF2B5EF4-FFF2-40B4-BE49-F238E27FC236}">
                <a16:creationId xmlns:a16="http://schemas.microsoft.com/office/drawing/2014/main" id="{D3CED384-8E47-4B6B-B856-1CB2BB1F60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5180" y="1574070"/>
            <a:ext cx="6474438" cy="36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382" y="1574071"/>
            <a:ext cx="3181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Anticipation-based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382" y="2120587"/>
            <a:ext cx="28962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individualized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interactive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driven by shared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continuous in nature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proactive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54" y="1758737"/>
            <a:ext cx="2759102" cy="1839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79" y="3895605"/>
            <a:ext cx="2744052" cy="11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8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0382" y="1574071"/>
            <a:ext cx="7064162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Anticipation-driven social interaction</a:t>
            </a:r>
          </a:p>
          <a:p>
            <a:pPr lvl="0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Observation:</a:t>
            </a: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Empower the individual and create circumstances for shared responsibility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8" y="3668674"/>
            <a:ext cx="4514100" cy="18778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53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DA7F45-1814-4253-ADCD-761F4E527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66" y="2504857"/>
            <a:ext cx="2439388" cy="101710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56912" y="2194871"/>
            <a:ext cx="1304914" cy="29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0204" y="1653382"/>
            <a:ext cx="647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Time and space – consubstantial with change</a:t>
            </a:r>
          </a:p>
          <a:p>
            <a:r>
              <a:rPr 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Change conjures the future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86" y="4896281"/>
            <a:ext cx="2433948" cy="8275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31" y="4893280"/>
            <a:ext cx="2027757" cy="835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9" y="4893280"/>
            <a:ext cx="2023065" cy="839572"/>
          </a:xfrm>
          <a:prstGeom prst="rect">
            <a:avLst/>
          </a:prstGeom>
        </p:spPr>
      </p:pic>
      <p:sp>
        <p:nvSpPr>
          <p:cNvPr id="46" name="Title 3"/>
          <p:cNvSpPr txBox="1">
            <a:spLocks/>
          </p:cNvSpPr>
          <p:nvPr/>
        </p:nvSpPr>
        <p:spPr>
          <a:xfrm>
            <a:off x="860348" y="444898"/>
            <a:ext cx="612469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All there is … offspring of change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90255" y="3516023"/>
            <a:ext cx="1304914" cy="29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00" y="3746273"/>
            <a:ext cx="783309" cy="913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69" y="3746159"/>
            <a:ext cx="606694" cy="9140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76" y="3747604"/>
            <a:ext cx="1220354" cy="911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43" y="3746160"/>
            <a:ext cx="1219935" cy="913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44" y="3645060"/>
            <a:ext cx="615820" cy="10058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13661" y="3746160"/>
            <a:ext cx="678586" cy="91377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64" y="3798240"/>
            <a:ext cx="1471965" cy="88317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914243" y="3737126"/>
            <a:ext cx="1382013" cy="91377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13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382" y="2130193"/>
            <a:ext cx="7506257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Morality is anticipatory</a:t>
            </a:r>
          </a:p>
          <a:p>
            <a:pPr lvl="0">
              <a:spcAft>
                <a:spcPts val="500"/>
              </a:spcAft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Holistic anticipatory expression corresponds to the top down dynamics</a:t>
            </a:r>
          </a:p>
          <a:p>
            <a:pPr lvl="0">
              <a:spcAft>
                <a:spcPts val="500"/>
              </a:spcAft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Effort and outcome—anticipation guiding the selection of means used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0382" y="1574071"/>
            <a:ext cx="443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Sustainability –  expression of anticipation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4" y="3892723"/>
            <a:ext cx="4427299" cy="1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382" y="1655437"/>
            <a:ext cx="49282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Determinism: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Success of physics-grounded activities: industrial revolution, space exploration, new materials, nanotechnology</a:t>
            </a: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Reductionism: 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Progress in specialized knowledge, the expert.</a:t>
            </a: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Machine reductionism: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“mother of all machines” supporting every activity reducible to an algorithm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571EDF-C6F8-4223-9F00-35D26064EBB0}"/>
              </a:ext>
            </a:extLst>
          </p:cNvPr>
          <p:cNvGrpSpPr/>
          <p:nvPr/>
        </p:nvGrpSpPr>
        <p:grpSpPr>
          <a:xfrm>
            <a:off x="979350" y="3198852"/>
            <a:ext cx="4847170" cy="1029742"/>
            <a:chOff x="979350" y="3198852"/>
            <a:chExt cx="4847170" cy="10297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933" y="3199068"/>
              <a:ext cx="1286637" cy="10293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225" y="3198852"/>
              <a:ext cx="1074513" cy="10297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188" y="3210430"/>
              <a:ext cx="1528332" cy="10163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50" y="3200539"/>
              <a:ext cx="815659" cy="102637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900381" y="5180279"/>
            <a:ext cx="53150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Metrics of anticipation-informed human activity: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Creativity, uniqueness, individual empowerment, sense of future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6604932" y="1653603"/>
            <a:ext cx="2183321" cy="57485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Sameness: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Sense of present</a:t>
            </a:r>
          </a:p>
        </p:txBody>
      </p:sp>
      <p:sp>
        <p:nvSpPr>
          <p:cNvPr id="7" name="Text Box 1"/>
          <p:cNvSpPr txBox="1"/>
          <p:nvPr/>
        </p:nvSpPr>
        <p:spPr>
          <a:xfrm>
            <a:off x="6604931" y="5149860"/>
            <a:ext cx="2183321" cy="57485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Difference:</a:t>
            </a:r>
          </a:p>
          <a:p>
            <a:r>
              <a:rPr lang="en-US" sz="1600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Sense of future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Metrics of success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12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382" y="1562094"/>
            <a:ext cx="7011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 awareness given up for the dominant knowledge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Machine model takes over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Irreversible degeneration of the species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survival of the species becomes questionable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Metrics of failure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0381" y="3033901"/>
            <a:ext cx="7697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Charles S. Peirce: 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principle of variety is ‘the most obtrusive character of the universe’, which ‘no mechanism can account for’</a:t>
            </a:r>
          </a:p>
          <a:p>
            <a:pPr lvl="0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N.A. Bernstein: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Repetition without repetition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50" y="4259487"/>
            <a:ext cx="1844132" cy="151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3" y="4259488"/>
            <a:ext cx="1844132" cy="15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2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382" y="1562094"/>
            <a:ext cx="7011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Nautilus. http://nautil.us/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Cell Press. http://www.cell.com/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ScienceAlert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http://www.sciencealert.com/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Science. http://science.sciencemag.org/</a:t>
            </a:r>
          </a:p>
          <a:p>
            <a:pPr lvl="0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Credits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466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0674" y="1505774"/>
            <a:ext cx="32015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Change: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Chemistry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Other knowledge domains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Anticipation: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What makes it necessary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How it is acquired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How it is expressed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675" y="3475314"/>
            <a:ext cx="32015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Descartes’ view of reality: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Determinism – an incomplete view of causality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Reductionism – effects on medicine, education, politics, other practical endeavors</a:t>
            </a:r>
            <a:b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machine view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Anticipation: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Causality in the living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Holism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“Repetition without repetition”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9634" y="1505774"/>
            <a:ext cx="4579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   What is and what is not anticipation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8837" y="2021500"/>
            <a:ext cx="41007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Niels Bohr: complementarity 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Example: light as particle/wave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Life: unity of reaction/anticipation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Practical consequences: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Study the nomothetic (pertinent to knowledge in physics, chemistry, etc. expressed through laws) and the idiographic (pertinent to knowledge of the living) in their unity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holistic view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8837" y="4410030"/>
            <a:ext cx="4100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Medicine-- anticipation-based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Overcoming physics and chemistry based repair perspective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Integration of prevention and reactive health care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Genetic medicine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Immunotherapy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Engage the whole human being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Understand change in order to deal with aging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6762" y="1505774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762" y="3475314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16150" y="1505774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22047" y="2021500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16150" y="4410030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7094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22195" y="1609895"/>
            <a:ext cx="7605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  </a:t>
            </a:r>
            <a:r>
              <a:rPr lang="en-US" i="1" dirty="0"/>
              <a:t>Y</a:t>
            </a:r>
            <a:r>
              <a:rPr lang="en-US" dirty="0"/>
              <a:t> = {</a:t>
            </a:r>
            <a:r>
              <a:rPr lang="en-US" i="1" dirty="0" err="1"/>
              <a:t>Y</a:t>
            </a:r>
            <a:r>
              <a:rPr lang="en-US" i="1" baseline="-25000" dirty="0" err="1"/>
              <a:t>t</a:t>
            </a:r>
            <a:r>
              <a:rPr lang="en-US" dirty="0"/>
              <a:t>: </a:t>
            </a:r>
            <a:r>
              <a:rPr lang="en-US" i="1" dirty="0"/>
              <a:t>t ∈ T</a:t>
            </a:r>
            <a:r>
              <a:rPr lang="en-US" dirty="0"/>
              <a:t>},</a:t>
            </a:r>
          </a:p>
          <a:p>
            <a:r>
              <a:rPr lang="en-US" dirty="0"/>
              <a:t>Any countably infinite set can be indexed by  the set of natural numbers</a:t>
            </a:r>
          </a:p>
          <a:p>
            <a:r>
              <a:rPr lang="en-US" dirty="0"/>
              <a:t>Example of narration:</a:t>
            </a:r>
          </a:p>
          <a:p>
            <a:r>
              <a:rPr lang="en-US" dirty="0"/>
              <a:t>Data associated with emotion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495" y="2901872"/>
            <a:ext cx="6246664" cy="2661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22195" y="5729548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meaning depends upon the context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53" y="3194982"/>
            <a:ext cx="2102828" cy="1776889"/>
          </a:xfrm>
          <a:prstGeom prst="rect">
            <a:avLst/>
          </a:prstGeom>
          <a:ln>
            <a:solidFill>
              <a:srgbClr val="646535">
                <a:alpha val="35000"/>
              </a:srgb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77716" y="5088864"/>
            <a:ext cx="6905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Anticipation and life dynamics – from conception to birth, to death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716" y="1652854"/>
            <a:ext cx="7808723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Open-ended variety of changes</a:t>
            </a:r>
          </a:p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Open-ended variety of interactions</a:t>
            </a:r>
          </a:p>
          <a:p>
            <a:pPr marL="28575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dynamics of matter and the dynamics of living matter are different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833471" y="448056"/>
            <a:ext cx="6080284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Change: outcome of interactions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36" y="3188835"/>
            <a:ext cx="2697648" cy="17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3200" y="3943316"/>
            <a:ext cx="59196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Knowledge domains: </a:t>
            </a:r>
          </a:p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accounting for dynamics</a:t>
            </a:r>
          </a:p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describing change</a:t>
            </a:r>
          </a:p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attempting to know what change brings about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3200" y="2779410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periodic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03767" y="2779410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accidental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8717" y="2779410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infinitesimal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7605" y="2779410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02516" y="2782218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98CBF9-DEFF-4C4B-A704-B603F5960FB3}"/>
              </a:ext>
            </a:extLst>
          </p:cNvPr>
          <p:cNvGrpSpPr/>
          <p:nvPr/>
        </p:nvGrpSpPr>
        <p:grpSpPr>
          <a:xfrm>
            <a:off x="1014841" y="1629450"/>
            <a:ext cx="7349244" cy="1245648"/>
            <a:chOff x="1014841" y="1629450"/>
            <a:chExt cx="7349244" cy="12456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98" y="1640825"/>
              <a:ext cx="988087" cy="120872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406" y="1653658"/>
              <a:ext cx="1591693" cy="119376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797" y="1629450"/>
              <a:ext cx="1216131" cy="12456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808" y="1643455"/>
              <a:ext cx="1759404" cy="11729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41" y="1653657"/>
              <a:ext cx="1409985" cy="1221440"/>
            </a:xfrm>
            <a:prstGeom prst="rect">
              <a:avLst/>
            </a:prstGeom>
          </p:spPr>
        </p:pic>
      </p:grpSp>
      <p:sp>
        <p:nvSpPr>
          <p:cNvPr id="15" name="Title 3"/>
          <p:cNvSpPr txBox="1">
            <a:spLocks/>
          </p:cNvSpPr>
          <p:nvPr/>
        </p:nvSpPr>
        <p:spPr>
          <a:xfrm>
            <a:off x="899066" y="448056"/>
            <a:ext cx="7748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To know the world is to understand how it changes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4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-25902"/>
            <a:ext cx="9143999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246" y="3140430"/>
            <a:ext cx="8452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Ontological level—why changes</a:t>
            </a:r>
          </a:p>
          <a:p>
            <a:pPr lvl="0"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Epistemological level—how does everything change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2295" y="1532212"/>
            <a:ext cx="7762117" cy="1427475"/>
            <a:chOff x="624467" y="1875361"/>
            <a:chExt cx="7915366" cy="1395624"/>
          </a:xfrm>
        </p:grpSpPr>
        <p:sp>
          <p:nvSpPr>
            <p:cNvPr id="17" name="Rectangle 16"/>
            <p:cNvSpPr/>
            <p:nvPr/>
          </p:nvSpPr>
          <p:spPr>
            <a:xfrm>
              <a:off x="2112353" y="2963208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oceanography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94883" y="2953946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politics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6151" y="2959361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geology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336" y="2187825"/>
              <a:ext cx="1155151" cy="8874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598" y="1875361"/>
              <a:ext cx="1148579" cy="11599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087" y="1918316"/>
              <a:ext cx="1097426" cy="109742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067" y="1930270"/>
              <a:ext cx="1108381" cy="1062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404" y="2093668"/>
              <a:ext cx="1413310" cy="8509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67" y="1907413"/>
              <a:ext cx="1658059" cy="111187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62484" y="2961461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gerontology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18978" y="2938968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astronomy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7240" y="2945840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botany</a:t>
              </a:r>
            </a:p>
          </p:txBody>
        </p:sp>
      </p:grpSp>
      <p:sp>
        <p:nvSpPr>
          <p:cNvPr id="21" name="Title 3"/>
          <p:cNvSpPr txBox="1">
            <a:spLocks/>
          </p:cNvSpPr>
          <p:nvPr/>
        </p:nvSpPr>
        <p:spPr>
          <a:xfrm>
            <a:off x="177348" y="448056"/>
            <a:ext cx="914399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nature of change reflects the condition of the existent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82908" y="4129842"/>
            <a:ext cx="3194204" cy="113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Reaction: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ontological entity characteristic of all matter. </a:t>
            </a:r>
          </a:p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The non-living: change expressed as outcome of reaction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42881" y="4129842"/>
            <a:ext cx="3194205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Anticipation: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ontological entity definitory of the living matter. </a:t>
            </a:r>
          </a:p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Change expressed as reaction and anticipation</a:t>
            </a:r>
          </a:p>
          <a:p>
            <a:pPr marL="290513" lvl="0" indent="-285750">
              <a:buFont typeface="Calibri" panose="020F0502020204030204" pitchFamily="34" charset="0"/>
              <a:buChar char="―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implicit in living processes</a:t>
            </a:r>
          </a:p>
          <a:p>
            <a:pPr marL="290513" lvl="0" indent="-285750">
              <a:buFont typeface="Calibri" panose="020F0502020204030204" pitchFamily="34" charset="0"/>
              <a:buChar char="―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autonomous function at all levels of life (from the molecular/cell to organisms and communities)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565701" y="4207901"/>
            <a:ext cx="0" cy="20199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34171" y="1100113"/>
            <a:ext cx="86645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2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36" y="1288892"/>
            <a:ext cx="5588356" cy="3822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31" y="1288892"/>
            <a:ext cx="7886700" cy="441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non-living is what it is made up from: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99066" y="448056"/>
            <a:ext cx="7748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Matter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830531" y="5046535"/>
            <a:ext cx="7649590" cy="175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living: 4 molecules of life: proteins, carbohydrates, lipids and nucleic acids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96% of all molecules of life made up from carbon, hydrogen, oxygen, nitrogen, phosphorus and sulfur.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Essential minerals: iron, copper, manganese, zinc, chromium, selenium, lithium, cobalt, silicon, boron, etc.</a:t>
            </a:r>
          </a:p>
          <a:p>
            <a:pPr marL="0" indent="0">
              <a:spcBef>
                <a:spcPts val="1400"/>
              </a:spcBef>
              <a:buFont typeface="Arial" panose="020B0604020202020204" pitchFamily="34" charset="0"/>
              <a:buNone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693" y="1562162"/>
            <a:ext cx="6346723" cy="867452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Interaction in the physical: action-reaction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Change of the matter: physical and chemical processes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99066" y="448056"/>
            <a:ext cx="7748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Change in the living and non-living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1622" y="3633233"/>
            <a:ext cx="2710349" cy="15313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06693" y="3123579"/>
            <a:ext cx="6553473" cy="1116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The living is what it does: purposeful, adaptive, learning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/>
              <a:t>The domain of anticipation-action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6693" y="2586848"/>
            <a:ext cx="6553473" cy="107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/>
              <a:t>Change of position—forces at work defined through dynamics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6693" y="4153307"/>
            <a:ext cx="4344929" cy="1116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/>
              <a:t>Physical and chemical change affected by living processes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/>
              <a:t>The dynamics of the living: evolution</a:t>
            </a:r>
          </a:p>
        </p:txBody>
      </p:sp>
    </p:spTree>
    <p:extLst>
      <p:ext uri="{BB962C8B-B14F-4D97-AF65-F5344CB8AC3E}">
        <p14:creationId xmlns:p14="http://schemas.microsoft.com/office/powerpoint/2010/main" val="340250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9461</TotalTime>
  <Words>2284</Words>
  <Application>Microsoft Office PowerPoint</Application>
  <PresentationFormat>On-screen Show (4:3)</PresentationFormat>
  <Paragraphs>392</Paragraphs>
  <Slides>45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MS Mincho</vt:lpstr>
      <vt:lpstr>ＭＳ Ｐゴシック</vt:lpstr>
      <vt:lpstr>Arial</vt:lpstr>
      <vt:lpstr>Calibri</vt:lpstr>
      <vt:lpstr>Calibri Light</vt:lpstr>
      <vt:lpstr>Century Gothic</vt:lpstr>
      <vt:lpstr>Segoe UI</vt:lpstr>
      <vt:lpstr>Segoe UI Black</vt:lpstr>
      <vt:lpstr>Segoe UI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Naz, Asma</dc:creator>
  <cp:lastModifiedBy>Asma Naz</cp:lastModifiedBy>
  <cp:revision>397</cp:revision>
  <cp:lastPrinted>2015-05-03T18:57:04Z</cp:lastPrinted>
  <dcterms:created xsi:type="dcterms:W3CDTF">2015-04-08T21:00:20Z</dcterms:created>
  <dcterms:modified xsi:type="dcterms:W3CDTF">2017-11-09T07:06:18Z</dcterms:modified>
</cp:coreProperties>
</file>